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5" r:id="rId1"/>
  </p:sldMasterIdLst>
  <p:notesMasterIdLst>
    <p:notesMasterId r:id="rId40"/>
  </p:notesMasterIdLst>
  <p:sldIdLst>
    <p:sldId id="256" r:id="rId2"/>
    <p:sldId id="269" r:id="rId3"/>
    <p:sldId id="279" r:id="rId4"/>
    <p:sldId id="313" r:id="rId5"/>
    <p:sldId id="318" r:id="rId6"/>
    <p:sldId id="319" r:id="rId7"/>
    <p:sldId id="320" r:id="rId8"/>
    <p:sldId id="321" r:id="rId9"/>
    <p:sldId id="351" r:id="rId10"/>
    <p:sldId id="353" r:id="rId11"/>
    <p:sldId id="352" r:id="rId12"/>
    <p:sldId id="322" r:id="rId13"/>
    <p:sldId id="324" r:id="rId14"/>
    <p:sldId id="323" r:id="rId15"/>
    <p:sldId id="325" r:id="rId16"/>
    <p:sldId id="348" r:id="rId17"/>
    <p:sldId id="349" r:id="rId18"/>
    <p:sldId id="350" r:id="rId19"/>
    <p:sldId id="327" r:id="rId20"/>
    <p:sldId id="328" r:id="rId21"/>
    <p:sldId id="329" r:id="rId22"/>
    <p:sldId id="330" r:id="rId23"/>
    <p:sldId id="331" r:id="rId24"/>
    <p:sldId id="333" r:id="rId25"/>
    <p:sldId id="334" r:id="rId26"/>
    <p:sldId id="339" r:id="rId27"/>
    <p:sldId id="335" r:id="rId28"/>
    <p:sldId id="336" r:id="rId29"/>
    <p:sldId id="337" r:id="rId30"/>
    <p:sldId id="338" r:id="rId31"/>
    <p:sldId id="340" r:id="rId32"/>
    <p:sldId id="341" r:id="rId33"/>
    <p:sldId id="342" r:id="rId34"/>
    <p:sldId id="343" r:id="rId35"/>
    <p:sldId id="344" r:id="rId36"/>
    <p:sldId id="345" r:id="rId37"/>
    <p:sldId id="346" r:id="rId38"/>
    <p:sldId id="34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0" autoAdjust="0"/>
    <p:restoredTop sz="90426" autoAdjust="0"/>
  </p:normalViewPr>
  <p:slideViewPr>
    <p:cSldViewPr snapToGrid="0" snapToObjects="1">
      <p:cViewPr varScale="1">
        <p:scale>
          <a:sx n="102" d="100"/>
          <a:sy n="102" d="100"/>
        </p:scale>
        <p:origin x="192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A36EB4-F484-E44E-B926-67748D638B81}" type="datetimeFigureOut">
              <a:rPr lang="en-US" smtClean="0"/>
              <a:t>6/2/19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A2D630-CB31-6947-A638-73B19FB0DAF9}" type="slidenum">
              <a:rPr lang="en-US" smtClean="0"/>
              <a:t>‹#›</a:t>
            </a:fld>
            <a:endParaRPr lang="en-US"/>
          </a:p>
        </p:txBody>
      </p:sp>
    </p:spTree>
    <p:extLst>
      <p:ext uri="{BB962C8B-B14F-4D97-AF65-F5344CB8AC3E}">
        <p14:creationId xmlns:p14="http://schemas.microsoft.com/office/powerpoint/2010/main" val="26684687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14</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15</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18</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 Spielberg,</a:t>
            </a:r>
            <a:r>
              <a:rPr lang="en-US" baseline="0" dirty="0"/>
              <a:t> Northwestern president, Trump Northwestern donations, Clinton Northwestern donations</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25</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26</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27</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28</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29</a:t>
            </a:fld>
            <a:endParaRPr lang="en-US"/>
          </a:p>
        </p:txBody>
      </p:sp>
    </p:spTree>
    <p:extLst>
      <p:ext uri="{BB962C8B-B14F-4D97-AF65-F5344CB8AC3E}">
        <p14:creationId xmlns:p14="http://schemas.microsoft.com/office/powerpoint/2010/main" val="65849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6</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Northwestern University,</a:t>
            </a:r>
            <a:r>
              <a:rPr lang="en-US" baseline="0" dirty="0"/>
              <a:t> Facebook</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30</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31</a:t>
            </a:fld>
            <a:endParaRPr lang="en-US"/>
          </a:p>
        </p:txBody>
      </p:sp>
    </p:spTree>
    <p:extLst>
      <p:ext uri="{BB962C8B-B14F-4D97-AF65-F5344CB8AC3E}">
        <p14:creationId xmlns:p14="http://schemas.microsoft.com/office/powerpoint/2010/main" val="966575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up</a:t>
            </a:r>
            <a:r>
              <a:rPr lang="en-US" baseline="0" dirty="0"/>
              <a:t> Collins in House</a:t>
            </a:r>
          </a:p>
          <a:p>
            <a:r>
              <a:rPr lang="en-US" baseline="0" dirty="0"/>
              <a:t>Look up Danny Davis in IL</a:t>
            </a:r>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36</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37</a:t>
            </a:fld>
            <a:endParaRPr lang="en-US"/>
          </a:p>
        </p:txBody>
      </p:sp>
    </p:spTree>
    <p:extLst>
      <p:ext uri="{BB962C8B-B14F-4D97-AF65-F5344CB8AC3E}">
        <p14:creationId xmlns:p14="http://schemas.microsoft.com/office/powerpoint/2010/main" val="255506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7</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8</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9</a:t>
            </a:fld>
            <a:endParaRPr lang="en-US"/>
          </a:p>
        </p:txBody>
      </p:sp>
    </p:spTree>
    <p:extLst>
      <p:ext uri="{BB962C8B-B14F-4D97-AF65-F5344CB8AC3E}">
        <p14:creationId xmlns:p14="http://schemas.microsoft.com/office/powerpoint/2010/main" val="21272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10</a:t>
            </a:fld>
            <a:endParaRPr lang="en-US"/>
          </a:p>
        </p:txBody>
      </p:sp>
    </p:spTree>
    <p:extLst>
      <p:ext uri="{BB962C8B-B14F-4D97-AF65-F5344CB8AC3E}">
        <p14:creationId xmlns:p14="http://schemas.microsoft.com/office/powerpoint/2010/main" val="423260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at the end of 2016 </a:t>
            </a:r>
            <a:r>
              <a:rPr lang="mr-IN" dirty="0"/>
              <a:t>…</a:t>
            </a:r>
            <a:r>
              <a:rPr lang="en-US" dirty="0"/>
              <a:t> Trial set for next January</a:t>
            </a:r>
          </a:p>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11</a:t>
            </a:fld>
            <a:endParaRPr lang="en-US"/>
          </a:p>
        </p:txBody>
      </p:sp>
    </p:spTree>
    <p:extLst>
      <p:ext uri="{BB962C8B-B14F-4D97-AF65-F5344CB8AC3E}">
        <p14:creationId xmlns:p14="http://schemas.microsoft.com/office/powerpoint/2010/main" val="104431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12</a:t>
            </a:fld>
            <a:endParaRPr lang="en-US"/>
          </a:p>
        </p:txBody>
      </p:sp>
    </p:spTree>
    <p:extLst>
      <p:ext uri="{BB962C8B-B14F-4D97-AF65-F5344CB8AC3E}">
        <p14:creationId xmlns:p14="http://schemas.microsoft.com/office/powerpoint/2010/main" val="181343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A2D630-CB31-6947-A638-73B19FB0DAF9}" type="slidenum">
              <a:rPr lang="en-US" smtClean="0"/>
              <a:t>13</a:t>
            </a:fld>
            <a:endParaRPr lang="en-US"/>
          </a:p>
        </p:txBody>
      </p:sp>
    </p:spTree>
    <p:extLst>
      <p:ext uri="{BB962C8B-B14F-4D97-AF65-F5344CB8AC3E}">
        <p14:creationId xmlns:p14="http://schemas.microsoft.com/office/powerpoint/2010/main" val="1813438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chor="b"/>
          <a:lstStyle>
            <a:lvl1pPr algn="ctr">
              <a:defRPr sz="54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nchor="t">
            <a:normAutofit/>
          </a:bodyPr>
          <a:lstStyle>
            <a:lvl1pPr marL="0" indent="0" algn="ctr">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02BFA07B-C164-3147-9A4D-3FAE7F395571}"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CC888B-D9F9-4E54-B722-F151A9F45E9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FA07B-C164-3147-9A4D-3FAE7F395571}"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BFA07B-C164-3147-9A4D-3FAE7F395571}"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BFA07B-C164-3147-9A4D-3FAE7F395571}"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BFA07B-C164-3147-9A4D-3FAE7F395571}"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BFA07B-C164-3147-9A4D-3FAE7F395571}" type="datetimeFigureOut">
              <a:rPr lang="en-US" smtClean="0"/>
              <a:t>6/2/19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BFA07B-C164-3147-9A4D-3FAE7F395571}" type="datetimeFigureOut">
              <a:rPr lang="en-US" smtClean="0"/>
              <a:t>6/2/19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BFA07B-C164-3147-9A4D-3FAE7F395571}" type="datetimeFigureOut">
              <a:rPr lang="en-US" smtClean="0"/>
              <a:t>6/2/19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nchor="t"/>
          <a:lstStyle>
            <a:lvl1pPr marL="0" indent="0">
              <a:buNone/>
              <a:defRPr sz="1400">
                <a:solidFill>
                  <a:schemeClr val="accent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A07B-C164-3147-9A4D-3FAE7F395571}"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B74CB8-5D20-8545-B883-815D62D4314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11430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FA07B-C164-3147-9A4D-3FAE7F395571}" type="datetimeFigureOut">
              <a:rPr lang="en-US" smtClean="0"/>
              <a:t>6/2/19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B74CB8-5D20-8545-B883-815D62D43142}"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Lst>
  <p:txStyles>
    <p:titleStyle>
      <a:lvl1pPr algn="l" defTabSz="914400" rtl="0" eaLnBrk="1" latinLnBrk="0" hangingPunct="1">
        <a:spcBef>
          <a:spcPct val="0"/>
        </a:spcBef>
        <a:buNone/>
        <a:defRPr sz="50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50000"/>
        </a:lnSpc>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cc.com/video-clips/yzb7q2/the-colbert-report-colbert-super-pac---trevor-potte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oprweb.senate.gov/index.cf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clerk.house.gov/public_disc/financial-search.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efdsearch.senate.gov/search/"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hyperlink" Target="https://projects.propublica.org/itemizer/" TargetMode="External"/><Relationship Id="rId2" Type="http://schemas.openxmlformats.org/officeDocument/2006/relationships/hyperlink" Target="https://sunlightfoundation.com/projec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a:t>Covering the Federal  Government with Data</a:t>
            </a:r>
          </a:p>
        </p:txBody>
      </p:sp>
      <p:sp>
        <p:nvSpPr>
          <p:cNvPr id="3" name="Subtitle 2"/>
          <p:cNvSpPr>
            <a:spLocks noGrp="1"/>
          </p:cNvSpPr>
          <p:nvPr>
            <p:ph type="subTitle" idx="1"/>
          </p:nvPr>
        </p:nvSpPr>
        <p:spPr>
          <a:xfrm>
            <a:off x="381000" y="3886200"/>
            <a:ext cx="8382000" cy="2540000"/>
          </a:xfrm>
        </p:spPr>
        <p:txBody>
          <a:bodyPr>
            <a:normAutofit fontScale="92500" lnSpcReduction="10000"/>
          </a:bodyPr>
          <a:lstStyle/>
          <a:p>
            <a:r>
              <a:rPr lang="en-US" dirty="0"/>
              <a:t>Sean McMinn</a:t>
            </a:r>
          </a:p>
          <a:p>
            <a:r>
              <a:rPr lang="en-US" dirty="0"/>
              <a:t>Digital frameworks</a:t>
            </a:r>
          </a:p>
          <a:p>
            <a:r>
              <a:rPr lang="en-US" dirty="0"/>
              <a:t>Northwestern University </a:t>
            </a:r>
            <a:r>
              <a:rPr lang="mr-IN" dirty="0"/>
              <a:t>–</a:t>
            </a:r>
            <a:r>
              <a:rPr lang="en-US" dirty="0"/>
              <a:t> Spring 2019</a:t>
            </a:r>
          </a:p>
          <a:p>
            <a:r>
              <a:rPr lang="en-US" dirty="0" err="1"/>
              <a:t>Github.com</a:t>
            </a:r>
            <a:r>
              <a:rPr lang="en-US" dirty="0"/>
              <a:t>/</a:t>
            </a:r>
            <a:r>
              <a:rPr lang="en-US" dirty="0" err="1"/>
              <a:t>shmcminn</a:t>
            </a:r>
            <a:r>
              <a:rPr lang="en-US" dirty="0"/>
              <a:t>/digitalframeworks-spring19</a:t>
            </a:r>
          </a:p>
        </p:txBody>
      </p:sp>
    </p:spTree>
    <p:extLst>
      <p:ext uri="{BB962C8B-B14F-4D97-AF65-F5344CB8AC3E}">
        <p14:creationId xmlns:p14="http://schemas.microsoft.com/office/powerpoint/2010/main" val="3119887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7" name="Content Placeholder 6">
            <a:extLst>
              <a:ext uri="{FF2B5EF4-FFF2-40B4-BE49-F238E27FC236}">
                <a16:creationId xmlns:a16="http://schemas.microsoft.com/office/drawing/2014/main" id="{4A6130A1-F586-CC4F-8588-9259DC66B697}"/>
              </a:ext>
            </a:extLst>
          </p:cNvPr>
          <p:cNvPicPr>
            <a:picLocks noGrp="1" noChangeAspect="1"/>
          </p:cNvPicPr>
          <p:nvPr>
            <p:ph idx="1"/>
          </p:nvPr>
        </p:nvPicPr>
        <p:blipFill>
          <a:blip r:embed="rId3"/>
          <a:stretch>
            <a:fillRect/>
          </a:stretch>
        </p:blipFill>
        <p:spPr>
          <a:xfrm>
            <a:off x="457200" y="3014955"/>
            <a:ext cx="8229600" cy="1696452"/>
          </a:xfrm>
        </p:spPr>
      </p:pic>
    </p:spTree>
    <p:extLst>
      <p:ext uri="{BB962C8B-B14F-4D97-AF65-F5344CB8AC3E}">
        <p14:creationId xmlns:p14="http://schemas.microsoft.com/office/powerpoint/2010/main" val="365418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7C545FC7-F46F-FF4E-B070-1D57732938D1}"/>
              </a:ext>
            </a:extLst>
          </p:cNvPr>
          <p:cNvPicPr>
            <a:picLocks noGrp="1" noChangeAspect="1"/>
          </p:cNvPicPr>
          <p:nvPr>
            <p:ph idx="1"/>
          </p:nvPr>
        </p:nvPicPr>
        <p:blipFill>
          <a:blip r:embed="rId3"/>
          <a:stretch>
            <a:fillRect/>
          </a:stretch>
        </p:blipFill>
        <p:spPr>
          <a:xfrm>
            <a:off x="1440892" y="1600200"/>
            <a:ext cx="6262216" cy="4525963"/>
          </a:xfrm>
        </p:spPr>
      </p:pic>
    </p:spTree>
    <p:extLst>
      <p:ext uri="{BB962C8B-B14F-4D97-AF65-F5344CB8AC3E}">
        <p14:creationId xmlns:p14="http://schemas.microsoft.com/office/powerpoint/2010/main" val="410690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pair? </a:t>
            </a:r>
          </a:p>
        </p:txBody>
      </p:sp>
      <p:pic>
        <p:nvPicPr>
          <p:cNvPr id="5" name="Picture 4" descr="stormy-tru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37" y="2298700"/>
            <a:ext cx="6502400" cy="4305300"/>
          </a:xfrm>
          <a:prstGeom prst="rect">
            <a:avLst/>
          </a:prstGeom>
        </p:spPr>
      </p:pic>
    </p:spTree>
    <p:extLst>
      <p:ext uri="{BB962C8B-B14F-4D97-AF65-F5344CB8AC3E}">
        <p14:creationId xmlns:p14="http://schemas.microsoft.com/office/powerpoint/2010/main" val="1433319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michael-cohen-01-as-gty-180513_hpMain_4_16x9_99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47" y="2713788"/>
            <a:ext cx="4087767" cy="2299369"/>
          </a:xfrm>
          <a:prstGeom prst="rect">
            <a:avLst/>
          </a:prstGeom>
        </p:spPr>
      </p:pic>
      <p:pic>
        <p:nvPicPr>
          <p:cNvPr id="7" name="Picture 6" descr="stormy-daniels-60-minutes-interview-stephanie-clifford-donald-trum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9679" y="1945105"/>
            <a:ext cx="2755900" cy="3810000"/>
          </a:xfrm>
          <a:prstGeom prst="rect">
            <a:avLst/>
          </a:prstGeom>
        </p:spPr>
      </p:pic>
      <p:cxnSp>
        <p:nvCxnSpPr>
          <p:cNvPr id="9" name="Straight Arrow Connector 8"/>
          <p:cNvCxnSpPr/>
          <p:nvPr/>
        </p:nvCxnSpPr>
        <p:spPr>
          <a:xfrm>
            <a:off x="4344737" y="4104105"/>
            <a:ext cx="1216526" cy="0"/>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cartoon_mone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4714" y="2312739"/>
            <a:ext cx="1791366" cy="1791366"/>
          </a:xfrm>
          <a:prstGeom prst="rect">
            <a:avLst/>
          </a:prstGeom>
        </p:spPr>
      </p:pic>
    </p:spTree>
    <p:extLst>
      <p:ext uri="{BB962C8B-B14F-4D97-AF65-F5344CB8AC3E}">
        <p14:creationId xmlns:p14="http://schemas.microsoft.com/office/powerpoint/2010/main" val="318682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0D7CCA89-C094-7345-AD16-B93F47DF6EEA}"/>
              </a:ext>
            </a:extLst>
          </p:cNvPr>
          <p:cNvPicPr>
            <a:picLocks noGrp="1" noChangeAspect="1"/>
          </p:cNvPicPr>
          <p:nvPr>
            <p:ph idx="1"/>
          </p:nvPr>
        </p:nvPicPr>
        <p:blipFill>
          <a:blip r:embed="rId3"/>
          <a:stretch>
            <a:fillRect/>
          </a:stretch>
        </p:blipFill>
        <p:spPr>
          <a:xfrm>
            <a:off x="457200" y="3304235"/>
            <a:ext cx="8229600" cy="1117893"/>
          </a:xfrm>
        </p:spPr>
      </p:pic>
    </p:spTree>
    <p:extLst>
      <p:ext uri="{BB962C8B-B14F-4D97-AF65-F5344CB8AC3E}">
        <p14:creationId xmlns:p14="http://schemas.microsoft.com/office/powerpoint/2010/main" val="3463237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5" name="Picture 4" descr="Screen Shot 2018-08-12 at 12.32.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18874"/>
            <a:ext cx="9055100" cy="2692400"/>
          </a:xfrm>
          <a:prstGeom prst="rect">
            <a:avLst/>
          </a:prstGeom>
        </p:spPr>
      </p:pic>
    </p:spTree>
    <p:extLst>
      <p:ext uri="{BB962C8B-B14F-4D97-AF65-F5344CB8AC3E}">
        <p14:creationId xmlns:p14="http://schemas.microsoft.com/office/powerpoint/2010/main" val="3545331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6" name="Picture 5" descr="Screen Shot 2018-08-14 at 1.26.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74"/>
            <a:ext cx="9144000" cy="1524000"/>
          </a:xfrm>
          <a:prstGeom prst="rect">
            <a:avLst/>
          </a:prstGeom>
        </p:spPr>
      </p:pic>
    </p:spTree>
    <p:extLst>
      <p:ext uri="{BB962C8B-B14F-4D97-AF65-F5344CB8AC3E}">
        <p14:creationId xmlns:p14="http://schemas.microsoft.com/office/powerpoint/2010/main" val="1020518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7" name="Picture 6" descr="Screen Shot 2018-08-14 at 1.29.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1747"/>
            <a:ext cx="9144000" cy="4456253"/>
          </a:xfrm>
          <a:prstGeom prst="rect">
            <a:avLst/>
          </a:prstGeom>
        </p:spPr>
      </p:pic>
    </p:spTree>
    <p:extLst>
      <p:ext uri="{BB962C8B-B14F-4D97-AF65-F5344CB8AC3E}">
        <p14:creationId xmlns:p14="http://schemas.microsoft.com/office/powerpoint/2010/main" val="393712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4 at 1.26.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2316"/>
            <a:ext cx="9144000" cy="1704000"/>
          </a:xfrm>
          <a:prstGeom prst="rect">
            <a:avLst/>
          </a:prstGeom>
        </p:spPr>
      </p:pic>
    </p:spTree>
    <p:extLst>
      <p:ext uri="{BB962C8B-B14F-4D97-AF65-F5344CB8AC3E}">
        <p14:creationId xmlns:p14="http://schemas.microsoft.com/office/powerpoint/2010/main" val="2430295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All campaign </a:t>
            </a:r>
            <a:r>
              <a:rPr lang="en-US" i="1" dirty="0"/>
              <a:t>contributions</a:t>
            </a:r>
            <a:r>
              <a:rPr lang="en-US" dirty="0"/>
              <a:t> over $200 must be itemized and reported by the committee that receives them</a:t>
            </a:r>
          </a:p>
          <a:p>
            <a:r>
              <a:rPr lang="en-US" dirty="0"/>
              <a:t>All campaign </a:t>
            </a:r>
            <a:r>
              <a:rPr lang="en-US" i="1" dirty="0"/>
              <a:t>expenditures</a:t>
            </a:r>
            <a:r>
              <a:rPr lang="en-US" dirty="0"/>
              <a:t> must be itemized and reported by the committee</a:t>
            </a:r>
          </a:p>
        </p:txBody>
      </p:sp>
    </p:spTree>
    <p:extLst>
      <p:ext uri="{BB962C8B-B14F-4D97-AF65-F5344CB8AC3E}">
        <p14:creationId xmlns:p14="http://schemas.microsoft.com/office/powerpoint/2010/main" val="3924849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stories?</a:t>
            </a:r>
          </a:p>
        </p:txBody>
      </p:sp>
    </p:spTree>
    <p:extLst>
      <p:ext uri="{BB962C8B-B14F-4D97-AF65-F5344CB8AC3E}">
        <p14:creationId xmlns:p14="http://schemas.microsoft.com/office/powerpoint/2010/main" val="1901190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Rachel </a:t>
            </a:r>
            <a:r>
              <a:rPr lang="en-US" dirty="0" err="1"/>
              <a:t>Shorey</a:t>
            </a:r>
            <a:r>
              <a:rPr lang="en-US" dirty="0"/>
              <a:t>: Three general types of camp fin stories:</a:t>
            </a:r>
          </a:p>
          <a:p>
            <a:pPr marL="971550" lvl="1" indent="-514350">
              <a:buFont typeface="+mj-lt"/>
              <a:buAutoNum type="arabicPeriod"/>
            </a:pPr>
            <a:r>
              <a:rPr lang="en-US" b="1" dirty="0"/>
              <a:t>Horserace stories</a:t>
            </a:r>
            <a:r>
              <a:rPr lang="en-US" dirty="0"/>
              <a:t>: Which candidate is winning the money race?</a:t>
            </a:r>
          </a:p>
          <a:p>
            <a:pPr marL="971550" lvl="1" indent="-514350">
              <a:buFont typeface="+mj-lt"/>
              <a:buAutoNum type="arabicPeriod"/>
            </a:pPr>
            <a:r>
              <a:rPr lang="en-US" b="1" dirty="0"/>
              <a:t>Donor stories</a:t>
            </a:r>
            <a:r>
              <a:rPr lang="en-US" dirty="0"/>
              <a:t>: Who is giving money (and why)?</a:t>
            </a:r>
          </a:p>
          <a:p>
            <a:pPr marL="971550" lvl="1" indent="-514350">
              <a:buFont typeface="+mj-lt"/>
              <a:buAutoNum type="arabicPeriod"/>
            </a:pPr>
            <a:r>
              <a:rPr lang="en-US" b="1" dirty="0"/>
              <a:t>Legal analysis stories</a:t>
            </a:r>
            <a:r>
              <a:rPr lang="en-US" dirty="0"/>
              <a:t>: How are candidates working creatively inside (or outside) the law?</a:t>
            </a:r>
          </a:p>
        </p:txBody>
      </p:sp>
    </p:spTree>
    <p:extLst>
      <p:ext uri="{BB962C8B-B14F-4D97-AF65-F5344CB8AC3E}">
        <p14:creationId xmlns:p14="http://schemas.microsoft.com/office/powerpoint/2010/main" val="339876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45.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53" y="1542608"/>
            <a:ext cx="7369342" cy="5042784"/>
          </a:xfrm>
          <a:prstGeom prst="rect">
            <a:avLst/>
          </a:prstGeom>
        </p:spPr>
      </p:pic>
    </p:spTree>
    <p:extLst>
      <p:ext uri="{BB962C8B-B14F-4D97-AF65-F5344CB8AC3E}">
        <p14:creationId xmlns:p14="http://schemas.microsoft.com/office/powerpoint/2010/main" val="604901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3" name="Picture 2" descr="Screen Shot 2018-08-12 at 12.44.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6083" y="588211"/>
            <a:ext cx="3127327" cy="1011989"/>
          </a:xfrm>
          <a:prstGeom prst="rect">
            <a:avLst/>
          </a:prstGeom>
        </p:spPr>
      </p:pic>
      <p:pic>
        <p:nvPicPr>
          <p:cNvPr id="6" name="Picture 5" descr="Screen Shot 2018-08-12 at 12.47.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884" y="1737894"/>
            <a:ext cx="5718695" cy="4903977"/>
          </a:xfrm>
          <a:prstGeom prst="rect">
            <a:avLst/>
          </a:prstGeom>
        </p:spPr>
      </p:pic>
    </p:spTree>
    <p:extLst>
      <p:ext uri="{BB962C8B-B14F-4D97-AF65-F5344CB8AC3E}">
        <p14:creationId xmlns:p14="http://schemas.microsoft.com/office/powerpoint/2010/main" val="702339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endParaRPr lang="en-US"/>
          </a:p>
        </p:txBody>
      </p:sp>
      <p:pic>
        <p:nvPicPr>
          <p:cNvPr id="5" name="Picture 4" descr="Screen Shot 2018-08-12 at 12.52.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14" y="1439779"/>
            <a:ext cx="6402192" cy="5257800"/>
          </a:xfrm>
          <a:prstGeom prst="rect">
            <a:avLst/>
          </a:prstGeom>
        </p:spPr>
      </p:pic>
    </p:spTree>
    <p:extLst>
      <p:ext uri="{BB962C8B-B14F-4D97-AF65-F5344CB8AC3E}">
        <p14:creationId xmlns:p14="http://schemas.microsoft.com/office/powerpoint/2010/main" val="5261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4" name="Content Placeholder 3"/>
          <p:cNvSpPr>
            <a:spLocks noGrp="1"/>
          </p:cNvSpPr>
          <p:nvPr>
            <p:ph idx="1"/>
          </p:nvPr>
        </p:nvSpPr>
        <p:spPr/>
        <p:txBody>
          <a:bodyPr/>
          <a:lstStyle/>
          <a:p>
            <a:r>
              <a:rPr lang="en-US" dirty="0"/>
              <a:t>To touch on PACs:</a:t>
            </a:r>
          </a:p>
          <a:p>
            <a:pPr lvl="1"/>
            <a:r>
              <a:rPr lang="en-US" dirty="0"/>
              <a:t>Anyone can set up their own committee to help a campaign</a:t>
            </a:r>
          </a:p>
          <a:p>
            <a:pPr lvl="2"/>
            <a:r>
              <a:rPr lang="en-US" dirty="0"/>
              <a:t>BUT there’s limitations on how much you can spend</a:t>
            </a:r>
          </a:p>
          <a:p>
            <a:pPr lvl="1"/>
            <a:r>
              <a:rPr lang="en-US" dirty="0"/>
              <a:t>The answer? Super PACs</a:t>
            </a:r>
          </a:p>
          <a:p>
            <a:pPr lvl="2"/>
            <a:r>
              <a:rPr lang="en-US" dirty="0">
                <a:hlinkClick r:id="rId2"/>
              </a:rPr>
              <a:t>http://www.cc.com/video-clips/yzb7q2/the-colbert-report-colbert-super-pac---trevor-potter</a:t>
            </a:r>
            <a:r>
              <a:rPr lang="en-US" dirty="0"/>
              <a:t> </a:t>
            </a:r>
          </a:p>
        </p:txBody>
      </p:sp>
    </p:spTree>
    <p:extLst>
      <p:ext uri="{BB962C8B-B14F-4D97-AF65-F5344CB8AC3E}">
        <p14:creationId xmlns:p14="http://schemas.microsoft.com/office/powerpoint/2010/main" val="444660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How can reporters find these stories? </a:t>
            </a:r>
          </a:p>
          <a:p>
            <a:pPr lvl="1"/>
            <a:r>
              <a:rPr lang="en-US" dirty="0" err="1"/>
              <a:t>FEC.gov</a:t>
            </a:r>
            <a:r>
              <a:rPr lang="en-US" dirty="0"/>
              <a:t> </a:t>
            </a:r>
            <a:r>
              <a:rPr lang="mr-IN" dirty="0"/>
              <a:t>–</a:t>
            </a:r>
            <a:r>
              <a:rPr lang="en-US" dirty="0"/>
              <a:t> your best friend for federal campaign finance</a:t>
            </a:r>
          </a:p>
        </p:txBody>
      </p:sp>
    </p:spTree>
    <p:extLst>
      <p:ext uri="{BB962C8B-B14F-4D97-AF65-F5344CB8AC3E}">
        <p14:creationId xmlns:p14="http://schemas.microsoft.com/office/powerpoint/2010/main" val="2332351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Finance </a:t>
            </a:r>
          </a:p>
        </p:txBody>
      </p:sp>
      <p:sp>
        <p:nvSpPr>
          <p:cNvPr id="3" name="Content Placeholder 2"/>
          <p:cNvSpPr>
            <a:spLocks noGrp="1"/>
          </p:cNvSpPr>
          <p:nvPr>
            <p:ph idx="1"/>
          </p:nvPr>
        </p:nvSpPr>
        <p:spPr/>
        <p:txBody>
          <a:bodyPr/>
          <a:lstStyle/>
          <a:p>
            <a:r>
              <a:rPr lang="en-US" dirty="0"/>
              <a:t>Pitfalls</a:t>
            </a:r>
          </a:p>
          <a:p>
            <a:pPr lvl="1"/>
            <a:r>
              <a:rPr lang="en-US" dirty="0"/>
              <a:t>Amendments</a:t>
            </a:r>
          </a:p>
          <a:p>
            <a:pPr lvl="1"/>
            <a:r>
              <a:rPr lang="en-US" dirty="0"/>
              <a:t>Refunds</a:t>
            </a:r>
          </a:p>
          <a:p>
            <a:pPr lvl="1"/>
            <a:r>
              <a:rPr lang="en-US" dirty="0"/>
              <a:t>$200 caveat </a:t>
            </a:r>
            <a:r>
              <a:rPr lang="mr-IN" dirty="0"/>
              <a:t>–</a:t>
            </a:r>
            <a:r>
              <a:rPr lang="en-US" dirty="0"/>
              <a:t> small </a:t>
            </a:r>
            <a:r>
              <a:rPr lang="en-US" dirty="0" err="1"/>
              <a:t>vs</a:t>
            </a:r>
            <a:r>
              <a:rPr lang="en-US" dirty="0"/>
              <a:t> big donors</a:t>
            </a:r>
          </a:p>
          <a:p>
            <a:pPr lvl="1"/>
            <a:r>
              <a:rPr lang="en-US" dirty="0"/>
              <a:t>Generally good to check your analysis by someone who’s done this before</a:t>
            </a:r>
          </a:p>
        </p:txBody>
      </p:sp>
    </p:spTree>
    <p:extLst>
      <p:ext uri="{BB962C8B-B14F-4D97-AF65-F5344CB8AC3E}">
        <p14:creationId xmlns:p14="http://schemas.microsoft.com/office/powerpoint/2010/main" val="2420566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a:xfrm>
            <a:off x="457200" y="1600200"/>
            <a:ext cx="3058695" cy="4525963"/>
          </a:xfrm>
        </p:spPr>
        <p:txBody>
          <a:bodyPr>
            <a:normAutofit lnSpcReduction="10000"/>
          </a:bodyPr>
          <a:lstStyle/>
          <a:p>
            <a:r>
              <a:rPr lang="en-US" dirty="0"/>
              <a:t>There’s a LOT of money to be made in Washington lobbying</a:t>
            </a:r>
          </a:p>
          <a:p>
            <a:endParaRPr lang="en-US" dirty="0"/>
          </a:p>
          <a:p>
            <a:r>
              <a:rPr lang="en-US" dirty="0"/>
              <a:t>Source: </a:t>
            </a:r>
            <a:r>
              <a:rPr lang="en-US" dirty="0" err="1"/>
              <a:t>OpenSecrets</a:t>
            </a:r>
            <a:r>
              <a:rPr lang="en-US" dirty="0"/>
              <a:t> </a:t>
            </a:r>
          </a:p>
        </p:txBody>
      </p:sp>
      <p:pic>
        <p:nvPicPr>
          <p:cNvPr id="6" name="Picture 5">
            <a:extLst>
              <a:ext uri="{FF2B5EF4-FFF2-40B4-BE49-F238E27FC236}">
                <a16:creationId xmlns:a16="http://schemas.microsoft.com/office/drawing/2014/main" id="{BA2E00B5-1F0E-D74A-8AF2-87CA49564A8D}"/>
              </a:ext>
            </a:extLst>
          </p:cNvPr>
          <p:cNvPicPr>
            <a:picLocks noChangeAspect="1"/>
          </p:cNvPicPr>
          <p:nvPr/>
        </p:nvPicPr>
        <p:blipFill>
          <a:blip r:embed="rId3"/>
          <a:stretch>
            <a:fillRect/>
          </a:stretch>
        </p:blipFill>
        <p:spPr>
          <a:xfrm>
            <a:off x="3856423" y="610644"/>
            <a:ext cx="4489848" cy="5636712"/>
          </a:xfrm>
          <a:prstGeom prst="rect">
            <a:avLst/>
          </a:prstGeom>
        </p:spPr>
      </p:pic>
    </p:spTree>
    <p:extLst>
      <p:ext uri="{BB962C8B-B14F-4D97-AF65-F5344CB8AC3E}">
        <p14:creationId xmlns:p14="http://schemas.microsoft.com/office/powerpoint/2010/main" val="1445719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pic>
        <p:nvPicPr>
          <p:cNvPr id="7" name="Content Placeholder 6" descr="cg4e96e163afc23.jpg"/>
          <p:cNvPicPr>
            <a:picLocks noGrp="1" noChangeAspect="1"/>
          </p:cNvPicPr>
          <p:nvPr>
            <p:ph idx="1"/>
          </p:nvPr>
        </p:nvPicPr>
        <p:blipFill>
          <a:blip r:embed="rId3">
            <a:extLst>
              <a:ext uri="{28A0092B-C50C-407E-A947-70E740481C1C}">
                <a14:useLocalDpi xmlns:a14="http://schemas.microsoft.com/office/drawing/2010/main" val="0"/>
              </a:ext>
            </a:extLst>
          </a:blip>
          <a:srcRect t="13511" b="13511"/>
          <a:stretch>
            <a:fillRect/>
          </a:stretch>
        </p:blipFill>
        <p:spPr/>
      </p:pic>
    </p:spTree>
    <p:extLst>
      <p:ext uri="{BB962C8B-B14F-4D97-AF65-F5344CB8AC3E}">
        <p14:creationId xmlns:p14="http://schemas.microsoft.com/office/powerpoint/2010/main" val="3581197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normAutofit/>
          </a:bodyPr>
          <a:lstStyle/>
          <a:p>
            <a:r>
              <a:rPr lang="en-US" dirty="0"/>
              <a:t>Lobbyists also have to report their spending</a:t>
            </a:r>
          </a:p>
          <a:p>
            <a:pPr lvl="1"/>
            <a:r>
              <a:rPr lang="en-US" dirty="0"/>
              <a:t>But it’s nowhere near as regulated as the FEC’s reports (and that’s saying something)</a:t>
            </a:r>
          </a:p>
          <a:p>
            <a:pPr lvl="1"/>
            <a:r>
              <a:rPr lang="en-US" dirty="0"/>
              <a:t>Only have to register if (via NYT):</a:t>
            </a:r>
          </a:p>
          <a:p>
            <a:pPr marL="1371600" lvl="2" indent="-514350">
              <a:buFont typeface="+mj-lt"/>
              <a:buAutoNum type="arabicPeriod"/>
            </a:pPr>
            <a:r>
              <a:rPr lang="en-US" dirty="0"/>
              <a:t>Do you make more than $3,000 over three months from lobbying?</a:t>
            </a:r>
          </a:p>
          <a:p>
            <a:pPr marL="1371600" lvl="2" indent="-514350">
              <a:buFont typeface="+mj-lt"/>
              <a:buAutoNum type="arabicPeriod"/>
            </a:pPr>
            <a:r>
              <a:rPr lang="en-US" dirty="0"/>
              <a:t>Have you had more than one lobbying contact?</a:t>
            </a:r>
          </a:p>
          <a:p>
            <a:pPr marL="1371600" lvl="2" indent="-514350">
              <a:buFont typeface="+mj-lt"/>
              <a:buAutoNum type="arabicPeriod"/>
            </a:pPr>
            <a:r>
              <a:rPr lang="en-US" dirty="0"/>
              <a:t>Have you spent more than 20 percent of your time lobbying for a single client over three months?</a:t>
            </a:r>
          </a:p>
        </p:txBody>
      </p:sp>
    </p:spTree>
    <p:extLst>
      <p:ext uri="{BB962C8B-B14F-4D97-AF65-F5344CB8AC3E}">
        <p14:creationId xmlns:p14="http://schemas.microsoft.com/office/powerpoint/2010/main" val="2800498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to a data story</a:t>
            </a:r>
          </a:p>
        </p:txBody>
      </p:sp>
      <p:sp>
        <p:nvSpPr>
          <p:cNvPr id="3" name="Content Placeholder 2"/>
          <p:cNvSpPr>
            <a:spLocks noGrp="1"/>
          </p:cNvSpPr>
          <p:nvPr>
            <p:ph idx="1"/>
          </p:nvPr>
        </p:nvSpPr>
        <p:spPr/>
        <p:txBody>
          <a:bodyPr/>
          <a:lstStyle/>
          <a:p>
            <a:pPr marL="514350" indent="-514350">
              <a:buFont typeface="+mj-lt"/>
              <a:buAutoNum type="arabicPeriod"/>
            </a:pPr>
            <a:r>
              <a:rPr lang="en-US" dirty="0"/>
              <a:t>Find data</a:t>
            </a:r>
          </a:p>
          <a:p>
            <a:pPr marL="514350" indent="-514350">
              <a:buFont typeface="+mj-lt"/>
              <a:buAutoNum type="arabicPeriod"/>
            </a:pPr>
            <a:r>
              <a:rPr lang="en-US" dirty="0"/>
              <a:t>Clean data</a:t>
            </a:r>
          </a:p>
          <a:p>
            <a:pPr marL="514350" indent="-514350">
              <a:buFont typeface="+mj-lt"/>
              <a:buAutoNum type="arabicPeriod"/>
            </a:pPr>
            <a:r>
              <a:rPr lang="en-US" b="1" u="sng" dirty="0"/>
              <a:t>Analyze data</a:t>
            </a:r>
          </a:p>
          <a:p>
            <a:pPr marL="514350" indent="-514350">
              <a:buFont typeface="+mj-lt"/>
              <a:buAutoNum type="arabicPeriod"/>
            </a:pPr>
            <a:r>
              <a:rPr lang="en-US" dirty="0"/>
              <a:t>Present data</a:t>
            </a:r>
          </a:p>
        </p:txBody>
      </p:sp>
    </p:spTree>
    <p:extLst>
      <p:ext uri="{BB962C8B-B14F-4D97-AF65-F5344CB8AC3E}">
        <p14:creationId xmlns:p14="http://schemas.microsoft.com/office/powerpoint/2010/main" val="856847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Senate portal for lobbying forms: </a:t>
            </a:r>
          </a:p>
          <a:p>
            <a:r>
              <a:rPr lang="en-US" dirty="0">
                <a:hlinkClick r:id="rId3"/>
              </a:rPr>
              <a:t>https://soprweb.senate.gov/index.cfm</a:t>
            </a:r>
            <a:r>
              <a:rPr lang="en-US" dirty="0"/>
              <a:t> </a:t>
            </a:r>
          </a:p>
        </p:txBody>
      </p:sp>
    </p:spTree>
    <p:extLst>
      <p:ext uri="{BB962C8B-B14F-4D97-AF65-F5344CB8AC3E}">
        <p14:creationId xmlns:p14="http://schemas.microsoft.com/office/powerpoint/2010/main" val="280484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Lobbying</a:t>
            </a:r>
          </a:p>
        </p:txBody>
      </p:sp>
      <p:sp>
        <p:nvSpPr>
          <p:cNvPr id="3" name="Content Placeholder 2"/>
          <p:cNvSpPr>
            <a:spLocks noGrp="1"/>
          </p:cNvSpPr>
          <p:nvPr>
            <p:ph idx="1"/>
          </p:nvPr>
        </p:nvSpPr>
        <p:spPr/>
        <p:txBody>
          <a:bodyPr/>
          <a:lstStyle/>
          <a:p>
            <a:r>
              <a:rPr lang="en-US" dirty="0"/>
              <a:t>Pitfalls</a:t>
            </a:r>
          </a:p>
          <a:p>
            <a:pPr lvl="1"/>
            <a:r>
              <a:rPr lang="en-US" dirty="0"/>
              <a:t>Aggregate data only avail in XML</a:t>
            </a:r>
          </a:p>
          <a:p>
            <a:pPr lvl="1"/>
            <a:r>
              <a:rPr lang="en-US" dirty="0"/>
              <a:t>Clients and lobbyists both have to report same spending on different reports</a:t>
            </a:r>
          </a:p>
          <a:p>
            <a:pPr lvl="1"/>
            <a:r>
              <a:rPr lang="en-US" dirty="0"/>
              <a:t>Numbers are approximate</a:t>
            </a:r>
          </a:p>
          <a:p>
            <a:pPr lvl="1"/>
            <a:r>
              <a:rPr lang="en-US" dirty="0"/>
              <a:t>Lobbying topics are not exclusive to one report</a:t>
            </a:r>
          </a:p>
          <a:p>
            <a:pPr lvl="1"/>
            <a:r>
              <a:rPr lang="en-US" dirty="0"/>
              <a:t>Amendments</a:t>
            </a:r>
          </a:p>
          <a:p>
            <a:pPr lvl="1"/>
            <a:endParaRPr lang="en-US" dirty="0"/>
          </a:p>
        </p:txBody>
      </p:sp>
    </p:spTree>
    <p:extLst>
      <p:ext uri="{BB962C8B-B14F-4D97-AF65-F5344CB8AC3E}">
        <p14:creationId xmlns:p14="http://schemas.microsoft.com/office/powerpoint/2010/main" val="428316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lstStyle/>
          <a:p>
            <a:r>
              <a:rPr lang="en-US" b="1" dirty="0"/>
              <a:t>House</a:t>
            </a:r>
            <a:r>
              <a:rPr lang="en-US" dirty="0"/>
              <a:t>: “Members, officers, and staff of the U.S. House of Representatives are required by certain House Rules and federal statutes to file official documents on travel, income, gifts, etc. and to make this information available to the public as Public Disclosure documents.”</a:t>
            </a:r>
          </a:p>
        </p:txBody>
      </p:sp>
    </p:spTree>
    <p:extLst>
      <p:ext uri="{BB962C8B-B14F-4D97-AF65-F5344CB8AC3E}">
        <p14:creationId xmlns:p14="http://schemas.microsoft.com/office/powerpoint/2010/main" val="3301566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3" name="Content Placeholder 2"/>
          <p:cNvSpPr>
            <a:spLocks noGrp="1"/>
          </p:cNvSpPr>
          <p:nvPr>
            <p:ph idx="1"/>
          </p:nvPr>
        </p:nvSpPr>
        <p:spPr/>
        <p:txBody>
          <a:bodyPr>
            <a:normAutofit/>
          </a:bodyPr>
          <a:lstStyle/>
          <a:p>
            <a:r>
              <a:rPr lang="en-US" b="1" dirty="0"/>
              <a:t>Senate</a:t>
            </a:r>
            <a:r>
              <a:rPr lang="en-US" dirty="0"/>
              <a:t>: “Public disclosure of a government official's personal financial interests is a key component to an effective code of conduct. For more information on filing, including who files, and the types of reports filed, see the United States Senate's Select Committee on Ethics website.”</a:t>
            </a:r>
          </a:p>
        </p:txBody>
      </p:sp>
    </p:spTree>
    <p:extLst>
      <p:ext uri="{BB962C8B-B14F-4D97-AF65-F5344CB8AC3E}">
        <p14:creationId xmlns:p14="http://schemas.microsoft.com/office/powerpoint/2010/main" val="3806897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5" name="Picture 4" descr="Screen Shot 2018-08-12 at 2.1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48360"/>
            <a:ext cx="9144000" cy="4374903"/>
          </a:xfrm>
          <a:prstGeom prst="rect">
            <a:avLst/>
          </a:prstGeom>
        </p:spPr>
      </p:pic>
    </p:spTree>
    <p:extLst>
      <p:ext uri="{BB962C8B-B14F-4D97-AF65-F5344CB8AC3E}">
        <p14:creationId xmlns:p14="http://schemas.microsoft.com/office/powerpoint/2010/main" val="27355581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endParaRPr lang="en-US"/>
          </a:p>
        </p:txBody>
      </p:sp>
      <p:pic>
        <p:nvPicPr>
          <p:cNvPr id="3" name="Picture 2" descr="Screen Shot 2018-08-12 at 2.10.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88"/>
            <a:ext cx="9144000" cy="5420412"/>
          </a:xfrm>
          <a:prstGeom prst="rect">
            <a:avLst/>
          </a:prstGeom>
        </p:spPr>
      </p:pic>
    </p:spTree>
    <p:extLst>
      <p:ext uri="{BB962C8B-B14F-4D97-AF65-F5344CB8AC3E}">
        <p14:creationId xmlns:p14="http://schemas.microsoft.com/office/powerpoint/2010/main" val="2516554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r>
              <a:rPr lang="en-US" dirty="0"/>
              <a:t>House: </a:t>
            </a:r>
            <a:r>
              <a:rPr lang="en-US" dirty="0">
                <a:hlinkClick r:id="rId3"/>
              </a:rPr>
              <a:t>http://clerk.house.gov/public_disc/financial-search.aspx</a:t>
            </a:r>
            <a:endParaRPr lang="en-US" dirty="0"/>
          </a:p>
          <a:p>
            <a:r>
              <a:rPr lang="en-US" dirty="0"/>
              <a:t>Senate: </a:t>
            </a:r>
            <a:r>
              <a:rPr lang="en-US" dirty="0">
                <a:hlinkClick r:id="rId4"/>
              </a:rPr>
              <a:t>https://efdsearch.senate.gov/search/</a:t>
            </a:r>
            <a:r>
              <a:rPr lang="en-US" dirty="0"/>
              <a:t> </a:t>
            </a:r>
          </a:p>
        </p:txBody>
      </p:sp>
    </p:spTree>
    <p:extLst>
      <p:ext uri="{BB962C8B-B14F-4D97-AF65-F5344CB8AC3E}">
        <p14:creationId xmlns:p14="http://schemas.microsoft.com/office/powerpoint/2010/main" val="1443532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disclosures</a:t>
            </a:r>
          </a:p>
        </p:txBody>
      </p:sp>
      <p:sp>
        <p:nvSpPr>
          <p:cNvPr id="4" name="Content Placeholder 3"/>
          <p:cNvSpPr>
            <a:spLocks noGrp="1"/>
          </p:cNvSpPr>
          <p:nvPr>
            <p:ph idx="1"/>
          </p:nvPr>
        </p:nvSpPr>
        <p:spPr/>
        <p:txBody>
          <a:bodyPr/>
          <a:lstStyle/>
          <a:p>
            <a:pPr marL="0" indent="0">
              <a:buNone/>
            </a:pPr>
            <a:endParaRPr lang="en-US" dirty="0"/>
          </a:p>
        </p:txBody>
      </p:sp>
      <p:pic>
        <p:nvPicPr>
          <p:cNvPr id="3" name="Picture 2" descr="Screen Shot 2018-08-12 at 2.21.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5793"/>
            <a:ext cx="9144000" cy="1767717"/>
          </a:xfrm>
          <a:prstGeom prst="rect">
            <a:avLst/>
          </a:prstGeom>
        </p:spPr>
      </p:pic>
      <p:pic>
        <p:nvPicPr>
          <p:cNvPr id="5" name="Picture 4" descr="Screen Shot 2018-08-12 at 2.21.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84022"/>
            <a:ext cx="9144000" cy="2642141"/>
          </a:xfrm>
          <a:prstGeom prst="rect">
            <a:avLst/>
          </a:prstGeom>
        </p:spPr>
      </p:pic>
    </p:spTree>
    <p:extLst>
      <p:ext uri="{BB962C8B-B14F-4D97-AF65-F5344CB8AC3E}">
        <p14:creationId xmlns:p14="http://schemas.microsoft.com/office/powerpoint/2010/main" val="2318198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r>
              <a:rPr lang="en-US" dirty="0" err="1"/>
              <a:t>Opensecrets.org</a:t>
            </a:r>
            <a:endParaRPr lang="en-US" dirty="0"/>
          </a:p>
          <a:p>
            <a:r>
              <a:rPr lang="en-US" dirty="0" err="1"/>
              <a:t>Sunlght</a:t>
            </a:r>
            <a:r>
              <a:rPr lang="en-US" dirty="0"/>
              <a:t> Foundation </a:t>
            </a:r>
            <a:r>
              <a:rPr lang="en-US" dirty="0">
                <a:hlinkClick r:id="rId2"/>
              </a:rPr>
              <a:t>https://sunlightfoundation.com/projects/</a:t>
            </a:r>
            <a:endParaRPr lang="en-US" dirty="0"/>
          </a:p>
          <a:p>
            <a:r>
              <a:rPr lang="en-US" dirty="0" err="1"/>
              <a:t>Propublica</a:t>
            </a:r>
            <a:r>
              <a:rPr lang="en-US" dirty="0"/>
              <a:t> FEC Itemizer </a:t>
            </a:r>
            <a:r>
              <a:rPr lang="en-US" dirty="0">
                <a:hlinkClick r:id="rId3"/>
              </a:rPr>
              <a:t>https://projects.propublica.org/itemizer/</a:t>
            </a:r>
            <a:r>
              <a:rPr lang="en-US" dirty="0"/>
              <a:t> </a:t>
            </a:r>
          </a:p>
        </p:txBody>
      </p:sp>
    </p:spTree>
    <p:extLst>
      <p:ext uri="{BB962C8B-B14F-4D97-AF65-F5344CB8AC3E}">
        <p14:creationId xmlns:p14="http://schemas.microsoft.com/office/powerpoint/2010/main" val="19155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FontTx/>
              <a:buChar char="-"/>
            </a:pPr>
            <a:r>
              <a:rPr lang="en-US" dirty="0"/>
              <a:t>Guest: Michael </a:t>
            </a:r>
            <a:r>
              <a:rPr lang="en-US" dirty="0" err="1"/>
              <a:t>Beckel</a:t>
            </a:r>
            <a:r>
              <a:rPr lang="en-US" dirty="0"/>
              <a:t>, Issue One</a:t>
            </a:r>
          </a:p>
          <a:p>
            <a:pPr>
              <a:buFontTx/>
              <a:buChar char="-"/>
            </a:pPr>
            <a:r>
              <a:rPr lang="en-US" dirty="0"/>
              <a:t>FEC data</a:t>
            </a:r>
          </a:p>
          <a:p>
            <a:pPr>
              <a:buFontTx/>
              <a:buChar char="-"/>
            </a:pPr>
            <a:r>
              <a:rPr lang="en-US" dirty="0"/>
              <a:t>Lobbying data</a:t>
            </a:r>
          </a:p>
          <a:p>
            <a:pPr>
              <a:buFontTx/>
              <a:buChar char="-"/>
            </a:pPr>
            <a:r>
              <a:rPr lang="en-US" dirty="0"/>
              <a:t>Financial disclosure data</a:t>
            </a:r>
          </a:p>
          <a:p>
            <a:pPr>
              <a:buFontTx/>
              <a:buChar char="-"/>
            </a:pPr>
            <a:endParaRPr lang="en-US" dirty="0"/>
          </a:p>
        </p:txBody>
      </p:sp>
    </p:spTree>
    <p:extLst>
      <p:ext uri="{BB962C8B-B14F-4D97-AF65-F5344CB8AC3E}">
        <p14:creationId xmlns:p14="http://schemas.microsoft.com/office/powerpoint/2010/main" val="759236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Recognize this guy?</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spTree>
    <p:extLst>
      <p:ext uri="{BB962C8B-B14F-4D97-AF65-F5344CB8AC3E}">
        <p14:creationId xmlns:p14="http://schemas.microsoft.com/office/powerpoint/2010/main" val="104190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Does this help?</a:t>
            </a:r>
          </a:p>
        </p:txBody>
      </p:sp>
      <p:pic>
        <p:nvPicPr>
          <p:cNvPr id="5" name="Picture 4" descr="200px-Aaron_Schock_Offici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680137"/>
            <a:ext cx="2488422" cy="3944148"/>
          </a:xfrm>
          <a:prstGeom prst="rect">
            <a:avLst/>
          </a:prstGeom>
        </p:spPr>
      </p:pic>
      <p:pic>
        <p:nvPicPr>
          <p:cNvPr id="4" name="Picture 3" descr="Screen Shot 2018-08-12 at 12.17.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158" y="1752600"/>
            <a:ext cx="3784600" cy="5105400"/>
          </a:xfrm>
          <a:prstGeom prst="rect">
            <a:avLst/>
          </a:prstGeom>
        </p:spPr>
      </p:pic>
    </p:spTree>
    <p:extLst>
      <p:ext uri="{BB962C8B-B14F-4D97-AF65-F5344CB8AC3E}">
        <p14:creationId xmlns:p14="http://schemas.microsoft.com/office/powerpoint/2010/main" val="1057482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r>
              <a:rPr lang="en-US" dirty="0"/>
              <a:t>He liked </a:t>
            </a:r>
            <a:r>
              <a:rPr lang="en-US" dirty="0" err="1"/>
              <a:t>Downton</a:t>
            </a:r>
            <a:r>
              <a:rPr lang="en-US" dirty="0"/>
              <a:t> Abbey </a:t>
            </a:r>
            <a:r>
              <a:rPr lang="mr-IN" dirty="0"/>
              <a:t>…</a:t>
            </a:r>
            <a:r>
              <a:rPr lang="en-US" dirty="0"/>
              <a:t> a lot.</a:t>
            </a:r>
          </a:p>
        </p:txBody>
      </p:sp>
      <p:pic>
        <p:nvPicPr>
          <p:cNvPr id="6" name="Picture 5" descr="o-RED-9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53" y="2580106"/>
            <a:ext cx="7122694" cy="3957052"/>
          </a:xfrm>
          <a:prstGeom prst="rect">
            <a:avLst/>
          </a:prstGeom>
        </p:spPr>
      </p:pic>
    </p:spTree>
    <p:extLst>
      <p:ext uri="{BB962C8B-B14F-4D97-AF65-F5344CB8AC3E}">
        <p14:creationId xmlns:p14="http://schemas.microsoft.com/office/powerpoint/2010/main" val="422481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sp>
        <p:nvSpPr>
          <p:cNvPr id="3" name="Content Placeholder 2"/>
          <p:cNvSpPr>
            <a:spLocks noGrp="1"/>
          </p:cNvSpPr>
          <p:nvPr>
            <p:ph idx="1"/>
          </p:nvPr>
        </p:nvSpPr>
        <p:spPr/>
        <p:txBody>
          <a:bodyPr/>
          <a:lstStyle/>
          <a:p>
            <a:endParaRPr lang="en-US" dirty="0"/>
          </a:p>
        </p:txBody>
      </p:sp>
      <p:pic>
        <p:nvPicPr>
          <p:cNvPr id="4" name="Picture 3" descr="Screen Shot 2018-08-12 at 12.21.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48468"/>
            <a:ext cx="8039100" cy="5168900"/>
          </a:xfrm>
          <a:prstGeom prst="rect">
            <a:avLst/>
          </a:prstGeom>
        </p:spPr>
      </p:pic>
    </p:spTree>
    <p:extLst>
      <p:ext uri="{BB962C8B-B14F-4D97-AF65-F5344CB8AC3E}">
        <p14:creationId xmlns:p14="http://schemas.microsoft.com/office/powerpoint/2010/main" val="68765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Crooks and Campaign Finance</a:t>
            </a:r>
          </a:p>
        </p:txBody>
      </p:sp>
      <p:pic>
        <p:nvPicPr>
          <p:cNvPr id="6" name="Content Placeholder 5">
            <a:extLst>
              <a:ext uri="{FF2B5EF4-FFF2-40B4-BE49-F238E27FC236}">
                <a16:creationId xmlns:a16="http://schemas.microsoft.com/office/drawing/2014/main" id="{1C09764E-5E4A-6344-A9A1-3018A36F0FC9}"/>
              </a:ext>
            </a:extLst>
          </p:cNvPr>
          <p:cNvPicPr>
            <a:picLocks noGrp="1" noChangeAspect="1"/>
          </p:cNvPicPr>
          <p:nvPr>
            <p:ph idx="1"/>
          </p:nvPr>
        </p:nvPicPr>
        <p:blipFill>
          <a:blip r:embed="rId3"/>
          <a:stretch>
            <a:fillRect/>
          </a:stretch>
        </p:blipFill>
        <p:spPr>
          <a:xfrm>
            <a:off x="2032000" y="2002631"/>
            <a:ext cx="5080000" cy="3721100"/>
          </a:xfrm>
        </p:spPr>
      </p:pic>
    </p:spTree>
    <p:extLst>
      <p:ext uri="{BB962C8B-B14F-4D97-AF65-F5344CB8AC3E}">
        <p14:creationId xmlns:p14="http://schemas.microsoft.com/office/powerpoint/2010/main" val="2748554223"/>
      </p:ext>
    </p:extLst>
  </p:cSld>
  <p:clrMapOvr>
    <a:masterClrMapping/>
  </p:clrMapOvr>
</p:sld>
</file>

<file path=ppt/theme/theme1.xml><?xml version="1.0" encoding="utf-8"?>
<a:theme xmlns:a="http://schemas.openxmlformats.org/drawingml/2006/main" name="Twilight">
  <a:themeElements>
    <a:clrScheme name="Twilight">
      <a:dk1>
        <a:sysClr val="windowText" lastClr="000000"/>
      </a:dk1>
      <a:lt1>
        <a:sysClr val="window" lastClr="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Twilight">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wi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fov="600000">
              <a:rot lat="0" lon="0" rev="0"/>
            </a:camera>
            <a:lightRig rig="threePt" dir="t">
              <a:rot lat="0" lon="0" rev="1200000"/>
            </a:lightRig>
          </a:scene3d>
          <a:sp3d>
            <a:bevelT w="63500" h="25400"/>
          </a:sp3d>
        </a:effectStyle>
      </a:effectStyleLst>
      <a:bgFillStyleLst>
        <a:solidFill>
          <a:schemeClr val="phClr"/>
        </a:solidFill>
        <a:gradFill rotWithShape="1">
          <a:gsLst>
            <a:gs pos="0">
              <a:schemeClr val="bg1">
                <a:shade val="100000"/>
                <a:satMod val="300000"/>
              </a:schemeClr>
            </a:gs>
            <a:gs pos="31000">
              <a:schemeClr val="bg1">
                <a:tint val="100000"/>
                <a:satMod val="300000"/>
              </a:schemeClr>
            </a:gs>
            <a:gs pos="62000">
              <a:schemeClr val="phClr">
                <a:tint val="100000"/>
                <a:shade val="100000"/>
                <a:satMod val="100000"/>
              </a:schemeClr>
            </a:gs>
            <a:gs pos="100000">
              <a:schemeClr val="phClr">
                <a:shade val="100000"/>
                <a:hueMod val="93000"/>
                <a:satMod val="50000"/>
                <a:lumMod val="200000"/>
              </a:schemeClr>
            </a:gs>
          </a:gsLst>
          <a:lin ang="5400000" scaled="0"/>
        </a:gradFill>
        <a:gradFill rotWithShape="1">
          <a:gsLst>
            <a:gs pos="0">
              <a:schemeClr val="phClr">
                <a:tint val="100000"/>
                <a:satMod val="100000"/>
              </a:schemeClr>
            </a:gs>
            <a:gs pos="100000">
              <a:schemeClr val="phClr">
                <a:tint val="100000"/>
                <a:shade val="100000"/>
                <a:alpha val="100000"/>
                <a:hueMod val="100000"/>
                <a:satMod val="150000"/>
                <a:lumMod val="5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Twilight.thmx</Template>
  <TotalTime>43436</TotalTime>
  <Words>729</Words>
  <Application>Microsoft Macintosh PowerPoint</Application>
  <PresentationFormat>On-screen Show (4:3)</PresentationFormat>
  <Paragraphs>127</Paragraphs>
  <Slides>38</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Corbel</vt:lpstr>
      <vt:lpstr>Twilight</vt:lpstr>
      <vt:lpstr>Covering the Federal  Government with Data</vt:lpstr>
      <vt:lpstr>Data stories?</vt:lpstr>
      <vt:lpstr>Steps to a data story</vt:lpstr>
      <vt:lpstr>Agenda</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Crooks and Campaign Finance</vt:lpstr>
      <vt:lpstr>Campaign Finance </vt:lpstr>
      <vt:lpstr>Campaign Finance </vt:lpstr>
      <vt:lpstr>Campaign Finance </vt:lpstr>
      <vt:lpstr>Campaign Finance </vt:lpstr>
      <vt:lpstr>Campaign Finance </vt:lpstr>
      <vt:lpstr>Campaign Finance </vt:lpstr>
      <vt:lpstr>Campaign Finance </vt:lpstr>
      <vt:lpstr>Campaign Finance </vt:lpstr>
      <vt:lpstr>Lobbying</vt:lpstr>
      <vt:lpstr>Lobbying</vt:lpstr>
      <vt:lpstr>Lobbying</vt:lpstr>
      <vt:lpstr>Lobbying</vt:lpstr>
      <vt:lpstr>Lobbying</vt:lpstr>
      <vt:lpstr>Financial disclosures</vt:lpstr>
      <vt:lpstr>Financial disclosures</vt:lpstr>
      <vt:lpstr>Financial disclosures</vt:lpstr>
      <vt:lpstr>Financial disclosures</vt:lpstr>
      <vt:lpstr>Financial disclosures</vt:lpstr>
      <vt:lpstr>Financial disclosures</vt:lpstr>
      <vt:lpstr>Other Resources</vt:lpstr>
    </vt:vector>
  </TitlesOfParts>
  <Company>CQRC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McMinn</dc:creator>
  <cp:lastModifiedBy>Microsoft Office User</cp:lastModifiedBy>
  <cp:revision>248</cp:revision>
  <dcterms:created xsi:type="dcterms:W3CDTF">2018-07-03T20:07:00Z</dcterms:created>
  <dcterms:modified xsi:type="dcterms:W3CDTF">2019-06-03T22:21:49Z</dcterms:modified>
</cp:coreProperties>
</file>